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2" r:id="rId2"/>
    <p:sldId id="284" r:id="rId3"/>
    <p:sldId id="291" r:id="rId4"/>
    <p:sldId id="292" r:id="rId5"/>
    <p:sldId id="293" r:id="rId6"/>
    <p:sldId id="294" r:id="rId7"/>
    <p:sldId id="279" r:id="rId8"/>
    <p:sldId id="290" r:id="rId9"/>
    <p:sldId id="266" r:id="rId10"/>
    <p:sldId id="273" r:id="rId11"/>
    <p:sldId id="256" r:id="rId12"/>
    <p:sldId id="262" r:id="rId13"/>
    <p:sldId id="263" r:id="rId14"/>
    <p:sldId id="271" r:id="rId15"/>
    <p:sldId id="276" r:id="rId16"/>
    <p:sldId id="275" r:id="rId17"/>
    <p:sldId id="272" r:id="rId18"/>
    <p:sldId id="296" r:id="rId19"/>
    <p:sldId id="295" r:id="rId20"/>
    <p:sldId id="285" r:id="rId21"/>
    <p:sldId id="28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33" autoAdjust="0"/>
    <p:restoredTop sz="94660"/>
  </p:normalViewPr>
  <p:slideViewPr>
    <p:cSldViewPr snapToGrid="0" showGuides="1">
      <p:cViewPr varScale="1">
        <p:scale>
          <a:sx n="50" d="100"/>
          <a:sy n="50" d="100"/>
        </p:scale>
        <p:origin x="42" y="9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8BB62541-7B9B-44B3-8D51-4BCF4D69B1E6}" type="datetimeFigureOut">
              <a:rPr lang="de-DE" smtClean="0"/>
              <a:t>24.09.2024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108604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BB62541-7B9B-44B3-8D51-4BCF4D69B1E6}" type="datetimeFigureOut">
              <a:rPr lang="de-DE" smtClean="0"/>
              <a:t>24.09.2024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390962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BB62541-7B9B-44B3-8D51-4BCF4D69B1E6}" type="datetimeFigureOut">
              <a:rPr lang="de-DE" smtClean="0"/>
              <a:t>24.09.2024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2575672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BB62541-7B9B-44B3-8D51-4BCF4D69B1E6}" type="datetimeFigureOut">
              <a:rPr lang="de-DE" smtClean="0"/>
              <a:t>24.09.2024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12100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BB62541-7B9B-44B3-8D51-4BCF4D69B1E6}" type="datetimeFigureOut">
              <a:rPr lang="de-DE" smtClean="0"/>
              <a:t>24.09.2024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129915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BB62541-7B9B-44B3-8D51-4BCF4D69B1E6}" type="datetimeFigureOut">
              <a:rPr lang="de-DE" smtClean="0"/>
              <a:t>24.09.2024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232319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BB62541-7B9B-44B3-8D51-4BCF4D69B1E6}" type="datetimeFigureOut">
              <a:rPr lang="de-DE" smtClean="0"/>
              <a:t>24.09.2024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391904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BB62541-7B9B-44B3-8D51-4BCF4D69B1E6}" type="datetimeFigureOut">
              <a:rPr lang="de-DE" smtClean="0"/>
              <a:t>24.09.2024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3662414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B62541-7B9B-44B3-8D51-4BCF4D69B1E6}" type="datetimeFigureOut">
              <a:rPr lang="de-DE" smtClean="0"/>
              <a:t>24.09.2024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4080546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BB62541-7B9B-44B3-8D51-4BCF4D69B1E6}" type="datetimeFigureOut">
              <a:rPr lang="de-DE" smtClean="0"/>
              <a:t>24.09.2024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109322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BB62541-7B9B-44B3-8D51-4BCF4D69B1E6}" type="datetimeFigureOut">
              <a:rPr lang="de-DE" smtClean="0"/>
              <a:t>24.09.2024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B030CFE-C81D-42F8-A50E-899975EB22FF}" type="slidenum">
              <a:rPr lang="de-DE" smtClean="0"/>
              <a:t>‹Nr.›</a:t>
            </a:fld>
            <a:endParaRPr lang="de-DE"/>
          </a:p>
        </p:txBody>
      </p:sp>
    </p:spTree>
    <p:extLst>
      <p:ext uri="{BB962C8B-B14F-4D97-AF65-F5344CB8AC3E}">
        <p14:creationId xmlns:p14="http://schemas.microsoft.com/office/powerpoint/2010/main" val="356296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B62541-7B9B-44B3-8D51-4BCF4D69B1E6}" type="datetimeFigureOut">
              <a:rPr lang="de-DE" smtClean="0"/>
              <a:t>24.09.2024</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030CFE-C81D-42F8-A50E-899975EB22FF}" type="slidenum">
              <a:rPr lang="de-DE" smtClean="0"/>
              <a:t>‹Nr.›</a:t>
            </a:fld>
            <a:endParaRPr lang="de-DE"/>
          </a:p>
        </p:txBody>
      </p:sp>
    </p:spTree>
    <p:extLst>
      <p:ext uri="{BB962C8B-B14F-4D97-AF65-F5344CB8AC3E}">
        <p14:creationId xmlns:p14="http://schemas.microsoft.com/office/powerpoint/2010/main" val="22202930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83CC5C-138E-177D-39F8-1D7E30E4B303}"/>
              </a:ext>
            </a:extLst>
          </p:cNvPr>
          <p:cNvPicPr>
            <a:picLocks noChangeAspect="1"/>
          </p:cNvPicPr>
          <p:nvPr/>
        </p:nvPicPr>
        <p:blipFill>
          <a:blip r:embed="rId2">
            <a:extLst>
              <a:ext uri="{28A0092B-C50C-407E-A947-70E740481C1C}">
                <a14:useLocalDpi xmlns:a14="http://schemas.microsoft.com/office/drawing/2010/main" val="0"/>
              </a:ext>
            </a:extLst>
          </a:blip>
          <a:srcRect t="4638"/>
          <a:stretch/>
        </p:blipFill>
        <p:spPr>
          <a:xfrm>
            <a:off x="550732" y="0"/>
            <a:ext cx="11090536" cy="6858000"/>
          </a:xfrm>
          <a:prstGeom prst="rect">
            <a:avLst/>
          </a:prstGeom>
        </p:spPr>
      </p:pic>
      <p:sp>
        <p:nvSpPr>
          <p:cNvPr id="2" name="Textfeld 1">
            <a:extLst>
              <a:ext uri="{FF2B5EF4-FFF2-40B4-BE49-F238E27FC236}">
                <a16:creationId xmlns:a16="http://schemas.microsoft.com/office/drawing/2014/main" id="{C2DC5EAB-B2A2-3E3D-E0A4-A58018963D37}"/>
              </a:ext>
            </a:extLst>
          </p:cNvPr>
          <p:cNvSpPr txBox="1"/>
          <p:nvPr/>
        </p:nvSpPr>
        <p:spPr>
          <a:xfrm>
            <a:off x="1272208" y="833986"/>
            <a:ext cx="4691270" cy="2696444"/>
          </a:xfrm>
          <a:prstGeom prst="rect">
            <a:avLst/>
          </a:prstGeom>
          <a:noFill/>
        </p:spPr>
        <p:txBody>
          <a:bodyPr wrap="square" rtlCol="0">
            <a:spAutoFit/>
          </a:bodyPr>
          <a:lstStyle/>
          <a:p>
            <a:pPr>
              <a:lnSpc>
                <a:spcPct val="150000"/>
              </a:lnSpc>
            </a:pPr>
            <a:r>
              <a:rPr lang="de-DE" sz="6000" dirty="0">
                <a:solidFill>
                  <a:schemeClr val="bg1"/>
                </a:solidFill>
                <a:latin typeface="Times New Roman" panose="02020603050405020304" pitchFamily="18" charset="0"/>
                <a:cs typeface="Times New Roman" panose="02020603050405020304" pitchFamily="18" charset="0"/>
              </a:rPr>
              <a:t>Vom Richter  </a:t>
            </a:r>
          </a:p>
          <a:p>
            <a:pPr>
              <a:lnSpc>
                <a:spcPct val="150000"/>
              </a:lnSpc>
            </a:pPr>
            <a:r>
              <a:rPr lang="de-DE" sz="6000" dirty="0">
                <a:solidFill>
                  <a:schemeClr val="bg1"/>
                </a:solidFill>
                <a:latin typeface="Times New Roman" panose="02020603050405020304" pitchFamily="18" charset="0"/>
                <a:cs typeface="Times New Roman" panose="02020603050405020304" pitchFamily="18" charset="0"/>
              </a:rPr>
              <a:t>      zum Retter</a:t>
            </a:r>
          </a:p>
        </p:txBody>
      </p:sp>
    </p:spTree>
    <p:extLst>
      <p:ext uri="{BB962C8B-B14F-4D97-AF65-F5344CB8AC3E}">
        <p14:creationId xmlns:p14="http://schemas.microsoft.com/office/powerpoint/2010/main" val="3023754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995CF-012F-F527-CC08-C3F2BF87E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50" y="0"/>
            <a:ext cx="10350500" cy="6858000"/>
          </a:xfrm>
          <a:prstGeom prst="rect">
            <a:avLst/>
          </a:prstGeom>
        </p:spPr>
      </p:pic>
    </p:spTree>
    <p:extLst>
      <p:ext uri="{BB962C8B-B14F-4D97-AF65-F5344CB8AC3E}">
        <p14:creationId xmlns:p14="http://schemas.microsoft.com/office/powerpoint/2010/main" val="3823340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28CE112-A86C-2A2F-CD22-2252DBFE1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878" y="0"/>
            <a:ext cx="4564856" cy="6858000"/>
          </a:xfrm>
          <a:prstGeom prst="rect">
            <a:avLst/>
          </a:prstGeom>
        </p:spPr>
      </p:pic>
      <p:pic>
        <p:nvPicPr>
          <p:cNvPr id="2" name="Grafik 1">
            <a:extLst>
              <a:ext uri="{FF2B5EF4-FFF2-40B4-BE49-F238E27FC236}">
                <a16:creationId xmlns:a16="http://schemas.microsoft.com/office/drawing/2014/main" id="{43EB9BA9-7360-61B0-A124-552F1469F00A}"/>
              </a:ext>
            </a:extLst>
          </p:cNvPr>
          <p:cNvPicPr>
            <a:picLocks noChangeAspect="1"/>
          </p:cNvPicPr>
          <p:nvPr/>
        </p:nvPicPr>
        <p:blipFill>
          <a:blip r:embed="rId3">
            <a:extLst>
              <a:ext uri="{28A0092B-C50C-407E-A947-70E740481C1C}">
                <a14:useLocalDpi xmlns:a14="http://schemas.microsoft.com/office/drawing/2010/main" val="0"/>
              </a:ext>
            </a:extLst>
          </a:blip>
          <a:srcRect r="19111"/>
          <a:stretch/>
        </p:blipFill>
        <p:spPr>
          <a:xfrm>
            <a:off x="5644001" y="2284901"/>
            <a:ext cx="5557399" cy="4573099"/>
          </a:xfrm>
          <a:prstGeom prst="rect">
            <a:avLst/>
          </a:prstGeom>
        </p:spPr>
      </p:pic>
    </p:spTree>
    <p:extLst>
      <p:ext uri="{BB962C8B-B14F-4D97-AF65-F5344CB8AC3E}">
        <p14:creationId xmlns:p14="http://schemas.microsoft.com/office/powerpoint/2010/main" val="700972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A58F05F-0A4D-81D3-BD80-5241FC954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34" y="0"/>
            <a:ext cx="10781135" cy="6858000"/>
          </a:xfrm>
          <a:prstGeom prst="rect">
            <a:avLst/>
          </a:prstGeom>
        </p:spPr>
      </p:pic>
    </p:spTree>
    <p:extLst>
      <p:ext uri="{BB962C8B-B14F-4D97-AF65-F5344CB8AC3E}">
        <p14:creationId xmlns:p14="http://schemas.microsoft.com/office/powerpoint/2010/main" val="75128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A3B0178-BEBD-DDFC-594E-F9AEDEE7B4F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9000" contrast="24000"/>
                    </a14:imgEffect>
                  </a14:imgLayer>
                </a14:imgProps>
              </a:ext>
              <a:ext uri="{28A0092B-C50C-407E-A947-70E740481C1C}">
                <a14:useLocalDpi xmlns:a14="http://schemas.microsoft.com/office/drawing/2010/main" val="0"/>
              </a:ext>
            </a:extLst>
          </a:blip>
          <a:srcRect l="5942" r="5942" b="5121"/>
          <a:stretch/>
        </p:blipFill>
        <p:spPr>
          <a:xfrm>
            <a:off x="622852" y="0"/>
            <a:ext cx="4797287" cy="6887333"/>
          </a:xfrm>
          <a:prstGeom prst="rect">
            <a:avLst/>
          </a:prstGeom>
        </p:spPr>
      </p:pic>
      <p:sp>
        <p:nvSpPr>
          <p:cNvPr id="4" name="Textfeld 3">
            <a:extLst>
              <a:ext uri="{FF2B5EF4-FFF2-40B4-BE49-F238E27FC236}">
                <a16:creationId xmlns:a16="http://schemas.microsoft.com/office/drawing/2014/main" id="{37B78773-B135-947F-5771-01B05F81F32C}"/>
              </a:ext>
            </a:extLst>
          </p:cNvPr>
          <p:cNvSpPr txBox="1"/>
          <p:nvPr/>
        </p:nvSpPr>
        <p:spPr>
          <a:xfrm>
            <a:off x="5830958" y="4611757"/>
            <a:ext cx="5599041" cy="1200329"/>
          </a:xfrm>
          <a:prstGeom prst="rect">
            <a:avLst/>
          </a:prstGeom>
          <a:noFill/>
        </p:spPr>
        <p:txBody>
          <a:bodyPr wrap="square" rtlCol="0">
            <a:spAutoFit/>
          </a:bodyPr>
          <a:lstStyle/>
          <a:p>
            <a:r>
              <a:rPr lang="de-DE" sz="3600" dirty="0">
                <a:latin typeface="Constantia" panose="02030602050306030303" pitchFamily="18" charset="0"/>
              </a:rPr>
              <a:t>„Kein Platz für das Kreuz </a:t>
            </a:r>
          </a:p>
          <a:p>
            <a:r>
              <a:rPr lang="de-DE" sz="3600" dirty="0">
                <a:latin typeface="Constantia" panose="02030602050306030303" pitchFamily="18" charset="0"/>
              </a:rPr>
              <a:t>auf islamischem Boden.“</a:t>
            </a:r>
          </a:p>
        </p:txBody>
      </p:sp>
      <p:sp>
        <p:nvSpPr>
          <p:cNvPr id="5" name="Ellipse 4">
            <a:extLst>
              <a:ext uri="{FF2B5EF4-FFF2-40B4-BE49-F238E27FC236}">
                <a16:creationId xmlns:a16="http://schemas.microsoft.com/office/drawing/2014/main" id="{C9372B91-793A-EECD-32F1-CA5D242F4650}"/>
              </a:ext>
            </a:extLst>
          </p:cNvPr>
          <p:cNvSpPr/>
          <p:nvPr/>
        </p:nvSpPr>
        <p:spPr>
          <a:xfrm>
            <a:off x="3339548" y="3962400"/>
            <a:ext cx="2292626" cy="22131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59372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31C7C51-A7C3-15E3-D2EC-31428349B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08689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4B80FE-CB93-482E-55AB-030BE25F9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837" y="0"/>
            <a:ext cx="9806326" cy="6858000"/>
          </a:xfrm>
          <a:prstGeom prst="rect">
            <a:avLst/>
          </a:prstGeom>
        </p:spPr>
      </p:pic>
    </p:spTree>
    <p:extLst>
      <p:ext uri="{BB962C8B-B14F-4D97-AF65-F5344CB8AC3E}">
        <p14:creationId xmlns:p14="http://schemas.microsoft.com/office/powerpoint/2010/main" val="38831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D65391-1736-F3C2-5C92-E2A865C2C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139263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C7C71D2-29FB-E4C1-AA30-84D4BBBA6A8A}"/>
              </a:ext>
            </a:extLst>
          </p:cNvPr>
          <p:cNvPicPr>
            <a:picLocks noChangeAspect="1"/>
          </p:cNvPicPr>
          <p:nvPr/>
        </p:nvPicPr>
        <p:blipFill>
          <a:blip r:embed="rId2">
            <a:extLst>
              <a:ext uri="{28A0092B-C50C-407E-A947-70E740481C1C}">
                <a14:useLocalDpi xmlns:a14="http://schemas.microsoft.com/office/drawing/2010/main" val="0"/>
              </a:ext>
            </a:extLst>
          </a:blip>
          <a:srcRect l="24596"/>
          <a:stretch/>
        </p:blipFill>
        <p:spPr>
          <a:xfrm>
            <a:off x="2968860" y="0"/>
            <a:ext cx="6254279" cy="6858000"/>
          </a:xfrm>
          <a:prstGeom prst="rect">
            <a:avLst/>
          </a:prstGeom>
        </p:spPr>
      </p:pic>
    </p:spTree>
    <p:extLst>
      <p:ext uri="{BB962C8B-B14F-4D97-AF65-F5344CB8AC3E}">
        <p14:creationId xmlns:p14="http://schemas.microsoft.com/office/powerpoint/2010/main" val="1029512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004C64-ED08-111A-83DC-F5520D737916}"/>
              </a:ext>
            </a:extLst>
          </p:cNvPr>
          <p:cNvPicPr>
            <a:picLocks noChangeAspect="1"/>
          </p:cNvPicPr>
          <p:nvPr/>
        </p:nvPicPr>
        <p:blipFill>
          <a:blip r:embed="rId2">
            <a:extLst>
              <a:ext uri="{28A0092B-C50C-407E-A947-70E740481C1C}">
                <a14:useLocalDpi xmlns:a14="http://schemas.microsoft.com/office/drawing/2010/main" val="0"/>
              </a:ext>
            </a:extLst>
          </a:blip>
          <a:srcRect r="7217"/>
          <a:stretch/>
        </p:blipFill>
        <p:spPr>
          <a:xfrm>
            <a:off x="4604751" y="0"/>
            <a:ext cx="7587249" cy="6858000"/>
          </a:xfrm>
          <a:prstGeom prst="rect">
            <a:avLst/>
          </a:prstGeom>
        </p:spPr>
      </p:pic>
      <p:sp>
        <p:nvSpPr>
          <p:cNvPr id="2" name="Textfeld 1">
            <a:extLst>
              <a:ext uri="{FF2B5EF4-FFF2-40B4-BE49-F238E27FC236}">
                <a16:creationId xmlns:a16="http://schemas.microsoft.com/office/drawing/2014/main" id="{6B120245-D925-56A9-82DE-8C310505161A}"/>
              </a:ext>
            </a:extLst>
          </p:cNvPr>
          <p:cNvSpPr txBox="1"/>
          <p:nvPr/>
        </p:nvSpPr>
        <p:spPr>
          <a:xfrm>
            <a:off x="1125416" y="1120676"/>
            <a:ext cx="7587248" cy="2308324"/>
          </a:xfrm>
          <a:prstGeom prst="rect">
            <a:avLst/>
          </a:prstGeom>
          <a:solidFill>
            <a:schemeClr val="accent1">
              <a:lumMod val="20000"/>
              <a:lumOff val="80000"/>
            </a:schemeClr>
          </a:solidFill>
        </p:spPr>
        <p:txBody>
          <a:bodyPr wrap="square" rtlCol="0">
            <a:spAutoFit/>
          </a:bodyPr>
          <a:lstStyle/>
          <a:p>
            <a:r>
              <a:rPr lang="de-DE" sz="7200" dirty="0">
                <a:solidFill>
                  <a:schemeClr val="bg1"/>
                </a:solidFill>
                <a:latin typeface="Times New Roman" panose="02020603050405020304" pitchFamily="18" charset="0"/>
                <a:cs typeface="Times New Roman" panose="02020603050405020304" pitchFamily="18" charset="0"/>
              </a:rPr>
              <a:t>II. Geliebte Welt </a:t>
            </a:r>
          </a:p>
          <a:p>
            <a:r>
              <a:rPr lang="de-DE" sz="7200" dirty="0">
                <a:solidFill>
                  <a:schemeClr val="bg1"/>
                </a:solidFill>
                <a:latin typeface="Times New Roman" panose="02020603050405020304" pitchFamily="18" charset="0"/>
                <a:cs typeface="Times New Roman" panose="02020603050405020304" pitchFamily="18" charset="0"/>
              </a:rPr>
              <a:t>     – und das Kreuz</a:t>
            </a:r>
          </a:p>
        </p:txBody>
      </p:sp>
      <p:sp>
        <p:nvSpPr>
          <p:cNvPr id="5" name="Textfeld 4">
            <a:extLst>
              <a:ext uri="{FF2B5EF4-FFF2-40B4-BE49-F238E27FC236}">
                <a16:creationId xmlns:a16="http://schemas.microsoft.com/office/drawing/2014/main" id="{4061F5E1-F9AD-3A4F-5304-EBAA46BEC60C}"/>
              </a:ext>
            </a:extLst>
          </p:cNvPr>
          <p:cNvSpPr txBox="1"/>
          <p:nvPr/>
        </p:nvSpPr>
        <p:spPr>
          <a:xfrm>
            <a:off x="1125416" y="3740921"/>
            <a:ext cx="5292969" cy="1200329"/>
          </a:xfrm>
          <a:prstGeom prst="rect">
            <a:avLst/>
          </a:prstGeom>
          <a:solidFill>
            <a:schemeClr val="accent1">
              <a:lumMod val="20000"/>
              <a:lumOff val="80000"/>
              <a:alpha val="66000"/>
            </a:schemeClr>
          </a:solidFill>
        </p:spPr>
        <p:txBody>
          <a:bodyPr wrap="square">
            <a:spAutoFit/>
          </a:bodyPr>
          <a:lstStyle/>
          <a:p>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„Meine Augen </a:t>
            </a:r>
          </a:p>
          <a:p>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sehen stets auf den Herrn.“ </a:t>
            </a:r>
            <a:endParaRPr lang="de-DE" sz="3600" dirty="0">
              <a:solidFill>
                <a:srgbClr val="002060"/>
              </a:solidFill>
            </a:endParaRPr>
          </a:p>
        </p:txBody>
      </p:sp>
    </p:spTree>
    <p:extLst>
      <p:ext uri="{BB962C8B-B14F-4D97-AF65-F5344CB8AC3E}">
        <p14:creationId xmlns:p14="http://schemas.microsoft.com/office/powerpoint/2010/main" val="992616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004C64-ED08-111A-83DC-F5520D737916}"/>
              </a:ext>
            </a:extLst>
          </p:cNvPr>
          <p:cNvPicPr>
            <a:picLocks noChangeAspect="1"/>
          </p:cNvPicPr>
          <p:nvPr/>
        </p:nvPicPr>
        <p:blipFill>
          <a:blip r:embed="rId2">
            <a:extLst>
              <a:ext uri="{28A0092B-C50C-407E-A947-70E740481C1C}">
                <a14:useLocalDpi xmlns:a14="http://schemas.microsoft.com/office/drawing/2010/main" val="0"/>
              </a:ext>
            </a:extLst>
          </a:blip>
          <a:srcRect r="7217"/>
          <a:stretch/>
        </p:blipFill>
        <p:spPr>
          <a:xfrm>
            <a:off x="4604751" y="0"/>
            <a:ext cx="7587249" cy="6858000"/>
          </a:xfrm>
          <a:prstGeom prst="rect">
            <a:avLst/>
          </a:prstGeom>
        </p:spPr>
      </p:pic>
      <p:sp>
        <p:nvSpPr>
          <p:cNvPr id="2" name="Textfeld 1">
            <a:extLst>
              <a:ext uri="{FF2B5EF4-FFF2-40B4-BE49-F238E27FC236}">
                <a16:creationId xmlns:a16="http://schemas.microsoft.com/office/drawing/2014/main" id="{6B120245-D925-56A9-82DE-8C310505161A}"/>
              </a:ext>
            </a:extLst>
          </p:cNvPr>
          <p:cNvSpPr txBox="1"/>
          <p:nvPr/>
        </p:nvSpPr>
        <p:spPr>
          <a:xfrm>
            <a:off x="1125416" y="1120676"/>
            <a:ext cx="6312876" cy="2308324"/>
          </a:xfrm>
          <a:prstGeom prst="rect">
            <a:avLst/>
          </a:prstGeom>
          <a:solidFill>
            <a:schemeClr val="accent1">
              <a:lumMod val="20000"/>
              <a:lumOff val="80000"/>
            </a:schemeClr>
          </a:solidFill>
        </p:spPr>
        <p:txBody>
          <a:bodyPr wrap="square" rtlCol="0">
            <a:spAutoFit/>
          </a:bodyPr>
          <a:lstStyle/>
          <a:p>
            <a:r>
              <a:rPr lang="de-DE" sz="7200" dirty="0">
                <a:solidFill>
                  <a:schemeClr val="bg1"/>
                </a:solidFill>
                <a:latin typeface="Times New Roman" panose="02020603050405020304" pitchFamily="18" charset="0"/>
                <a:cs typeface="Times New Roman" panose="02020603050405020304" pitchFamily="18" charset="0"/>
              </a:rPr>
              <a:t>III. Vom Richter  </a:t>
            </a:r>
          </a:p>
          <a:p>
            <a:r>
              <a:rPr lang="de-DE" sz="7200" dirty="0">
                <a:solidFill>
                  <a:schemeClr val="bg1"/>
                </a:solidFill>
                <a:latin typeface="Times New Roman" panose="02020603050405020304" pitchFamily="18" charset="0"/>
                <a:cs typeface="Times New Roman" panose="02020603050405020304" pitchFamily="18" charset="0"/>
              </a:rPr>
              <a:t>      zum Retter</a:t>
            </a:r>
          </a:p>
        </p:txBody>
      </p:sp>
    </p:spTree>
    <p:extLst>
      <p:ext uri="{BB962C8B-B14F-4D97-AF65-F5344CB8AC3E}">
        <p14:creationId xmlns:p14="http://schemas.microsoft.com/office/powerpoint/2010/main" val="4283230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004C64-ED08-111A-83DC-F5520D737916}"/>
              </a:ext>
            </a:extLst>
          </p:cNvPr>
          <p:cNvPicPr>
            <a:picLocks noChangeAspect="1"/>
          </p:cNvPicPr>
          <p:nvPr/>
        </p:nvPicPr>
        <p:blipFill>
          <a:blip r:embed="rId2">
            <a:extLst>
              <a:ext uri="{28A0092B-C50C-407E-A947-70E740481C1C}">
                <a14:useLocalDpi xmlns:a14="http://schemas.microsoft.com/office/drawing/2010/main" val="0"/>
              </a:ext>
            </a:extLst>
          </a:blip>
          <a:srcRect r="7217"/>
          <a:stretch/>
        </p:blipFill>
        <p:spPr>
          <a:xfrm>
            <a:off x="4604751" y="0"/>
            <a:ext cx="7587249" cy="6858000"/>
          </a:xfrm>
          <a:prstGeom prst="rect">
            <a:avLst/>
          </a:prstGeom>
        </p:spPr>
      </p:pic>
      <p:sp>
        <p:nvSpPr>
          <p:cNvPr id="4" name="Textfeld 3">
            <a:extLst>
              <a:ext uri="{FF2B5EF4-FFF2-40B4-BE49-F238E27FC236}">
                <a16:creationId xmlns:a16="http://schemas.microsoft.com/office/drawing/2014/main" id="{30412D0D-665D-62B0-B32A-0E18B16610AD}"/>
              </a:ext>
            </a:extLst>
          </p:cNvPr>
          <p:cNvSpPr txBox="1"/>
          <p:nvPr/>
        </p:nvSpPr>
        <p:spPr>
          <a:xfrm>
            <a:off x="470073" y="423097"/>
            <a:ext cx="8329370" cy="6434903"/>
          </a:xfrm>
          <a:prstGeom prst="rect">
            <a:avLst/>
          </a:prstGeom>
          <a:solidFill>
            <a:schemeClr val="accent1">
              <a:lumMod val="20000"/>
              <a:lumOff val="80000"/>
              <a:alpha val="72000"/>
            </a:schemeClr>
          </a:solidFill>
        </p:spPr>
        <p:txBody>
          <a:bodyPr wrap="square">
            <a:spAutoFit/>
          </a:bodyPr>
          <a:lstStyle/>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Johannes 3,14-21</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Wie Mose in der Wüste die Schlange erhöht hat, </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so muss der Menschensohn erhöht werden,</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auf dass alle, die an ihn glauben, das ewige Leben haben.</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Denn </a:t>
            </a:r>
            <a:r>
              <a:rPr lang="de-DE" sz="2000" b="1" dirty="0">
                <a:solidFill>
                  <a:schemeClr val="bg1"/>
                </a:solidFill>
                <a:effectLst/>
                <a:latin typeface="Times New Roman" panose="02020603050405020304" pitchFamily="18" charset="0"/>
                <a:ea typeface="Times New Roman" panose="02020603050405020304" pitchFamily="18" charset="0"/>
              </a:rPr>
              <a:t>also hat Gott die Welt geliebt, dass er seinen eingeborenen Sohn gab, auf dass alle, die an ihn glauben, nicht verloren werden, </a:t>
            </a:r>
          </a:p>
          <a:p>
            <a:pPr>
              <a:lnSpc>
                <a:spcPct val="115000"/>
              </a:lnSpc>
            </a:pPr>
            <a:r>
              <a:rPr lang="de-DE" sz="2000" b="1" dirty="0">
                <a:solidFill>
                  <a:schemeClr val="bg1"/>
                </a:solidFill>
                <a:effectLst/>
                <a:latin typeface="Times New Roman" panose="02020603050405020304" pitchFamily="18" charset="0"/>
                <a:ea typeface="Times New Roman" panose="02020603050405020304" pitchFamily="18" charset="0"/>
              </a:rPr>
              <a:t>sondern das ewige Leben haben.</a:t>
            </a:r>
            <a:endParaRPr lang="de-DE" sz="2000" dirty="0">
              <a:solidFill>
                <a:schemeClr val="bg1"/>
              </a:solidFill>
              <a:effectLst/>
              <a:latin typeface="Times New Roman" panose="02020603050405020304" pitchFamily="18" charset="0"/>
              <a:ea typeface="Times New Roman" panose="02020603050405020304" pitchFamily="18" charset="0"/>
            </a:endParaRP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Denn Gott hat seinen Sohn nicht in die Welt gesandt, dass er die Welt richte, sondern dass die Welt durch ihn gerettet werde.</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Wer an ihn glaubt, der wird nicht gerichtet; </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wer aber nicht glaubt, der ist schon gerichtet, </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denn er hat nicht geglaubt an den Namen des eingeborenen Sohnes Gottes.</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Das ist aber das Gericht, dass das Licht in die Welt gekommen ist, und die Menschen liebten die Finsternis mehr als das Licht, denn ihre Werke waren böse. Wer Böses tut, der hasst das Licht und kommt nicht zu dem Licht, </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damit seine Werke nicht aufgedeckt werden.</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Wer aber die Wahrheit tut, der kommt zu dem Licht, </a:t>
            </a:r>
          </a:p>
          <a:p>
            <a:pPr>
              <a:lnSpc>
                <a:spcPct val="115000"/>
              </a:lnSpc>
            </a:pPr>
            <a:r>
              <a:rPr lang="de-DE" sz="2000" dirty="0">
                <a:solidFill>
                  <a:schemeClr val="bg1"/>
                </a:solidFill>
                <a:effectLst/>
                <a:latin typeface="Times New Roman" panose="02020603050405020304" pitchFamily="18" charset="0"/>
                <a:ea typeface="Times New Roman" panose="02020603050405020304" pitchFamily="18" charset="0"/>
              </a:rPr>
              <a:t>damit offenbar wird, dass seine Werke in Gott getan sind.</a:t>
            </a:r>
          </a:p>
        </p:txBody>
      </p:sp>
    </p:spTree>
    <p:extLst>
      <p:ext uri="{BB962C8B-B14F-4D97-AF65-F5344CB8AC3E}">
        <p14:creationId xmlns:p14="http://schemas.microsoft.com/office/powerpoint/2010/main" val="311632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CF64517-AC93-7939-BA0F-D8BC14F3D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863" y="0"/>
            <a:ext cx="5426273" cy="6858000"/>
          </a:xfrm>
          <a:prstGeom prst="rect">
            <a:avLst/>
          </a:prstGeom>
        </p:spPr>
      </p:pic>
    </p:spTree>
    <p:extLst>
      <p:ext uri="{BB962C8B-B14F-4D97-AF65-F5344CB8AC3E}">
        <p14:creationId xmlns:p14="http://schemas.microsoft.com/office/powerpoint/2010/main" val="482882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5EBCF75-E884-B1C3-6230-847C2A2C6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174" y="0"/>
            <a:ext cx="8003651" cy="6848194"/>
          </a:xfrm>
          <a:prstGeom prst="rect">
            <a:avLst/>
          </a:prstGeom>
        </p:spPr>
      </p:pic>
      <p:sp>
        <p:nvSpPr>
          <p:cNvPr id="2" name="Textfeld 1">
            <a:extLst>
              <a:ext uri="{FF2B5EF4-FFF2-40B4-BE49-F238E27FC236}">
                <a16:creationId xmlns:a16="http://schemas.microsoft.com/office/drawing/2014/main" id="{518AFEFA-A4EC-634B-EA42-2C345EC8B7AC}"/>
              </a:ext>
            </a:extLst>
          </p:cNvPr>
          <p:cNvSpPr txBox="1"/>
          <p:nvPr/>
        </p:nvSpPr>
        <p:spPr>
          <a:xfrm>
            <a:off x="1828800" y="5644661"/>
            <a:ext cx="8528538" cy="1015663"/>
          </a:xfrm>
          <a:prstGeom prst="rect">
            <a:avLst/>
          </a:prstGeom>
          <a:solidFill>
            <a:schemeClr val="accent4">
              <a:lumMod val="60000"/>
              <a:lumOff val="40000"/>
              <a:alpha val="75000"/>
            </a:schemeClr>
          </a:solidFill>
        </p:spPr>
        <p:txBody>
          <a:bodyPr wrap="square" rtlCol="0">
            <a:spAutoFit/>
          </a:bodyPr>
          <a:lstStyle/>
          <a:p>
            <a:pPr algn="ctr"/>
            <a:r>
              <a:rPr lang="de-DE" sz="6000" dirty="0">
                <a:solidFill>
                  <a:schemeClr val="bg1"/>
                </a:solidFill>
                <a:latin typeface="Times New Roman" panose="02020603050405020304" pitchFamily="18" charset="0"/>
                <a:cs typeface="Times New Roman" panose="02020603050405020304" pitchFamily="18" charset="0"/>
              </a:rPr>
              <a:t>Der Richter ist der Retter. </a:t>
            </a:r>
          </a:p>
        </p:txBody>
      </p:sp>
    </p:spTree>
    <p:extLst>
      <p:ext uri="{BB962C8B-B14F-4D97-AF65-F5344CB8AC3E}">
        <p14:creationId xmlns:p14="http://schemas.microsoft.com/office/powerpoint/2010/main" val="2886297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004C64-ED08-111A-83DC-F5520D737916}"/>
              </a:ext>
            </a:extLst>
          </p:cNvPr>
          <p:cNvPicPr>
            <a:picLocks noChangeAspect="1"/>
          </p:cNvPicPr>
          <p:nvPr/>
        </p:nvPicPr>
        <p:blipFill>
          <a:blip r:embed="rId2">
            <a:extLst>
              <a:ext uri="{28A0092B-C50C-407E-A947-70E740481C1C}">
                <a14:useLocalDpi xmlns:a14="http://schemas.microsoft.com/office/drawing/2010/main" val="0"/>
              </a:ext>
            </a:extLst>
          </a:blip>
          <a:srcRect r="7217"/>
          <a:stretch/>
        </p:blipFill>
        <p:spPr>
          <a:xfrm>
            <a:off x="4604751" y="0"/>
            <a:ext cx="7587249" cy="6858000"/>
          </a:xfrm>
          <a:prstGeom prst="rect">
            <a:avLst/>
          </a:prstGeom>
        </p:spPr>
      </p:pic>
      <p:sp>
        <p:nvSpPr>
          <p:cNvPr id="2" name="Textfeld 1">
            <a:extLst>
              <a:ext uri="{FF2B5EF4-FFF2-40B4-BE49-F238E27FC236}">
                <a16:creationId xmlns:a16="http://schemas.microsoft.com/office/drawing/2014/main" id="{6B120245-D925-56A9-82DE-8C310505161A}"/>
              </a:ext>
            </a:extLst>
          </p:cNvPr>
          <p:cNvSpPr txBox="1"/>
          <p:nvPr/>
        </p:nvSpPr>
        <p:spPr>
          <a:xfrm>
            <a:off x="1107830" y="1037493"/>
            <a:ext cx="5345723" cy="1200329"/>
          </a:xfrm>
          <a:prstGeom prst="rect">
            <a:avLst/>
          </a:prstGeom>
          <a:solidFill>
            <a:schemeClr val="accent1">
              <a:lumMod val="20000"/>
              <a:lumOff val="80000"/>
            </a:schemeClr>
          </a:solidFill>
        </p:spPr>
        <p:txBody>
          <a:bodyPr wrap="square" rtlCol="0">
            <a:spAutoFit/>
          </a:bodyPr>
          <a:lstStyle/>
          <a:p>
            <a:r>
              <a:rPr lang="de-DE" sz="7200" dirty="0">
                <a:solidFill>
                  <a:schemeClr val="bg1"/>
                </a:solidFill>
                <a:latin typeface="Times New Roman" panose="02020603050405020304" pitchFamily="18" charset="0"/>
                <a:cs typeface="Times New Roman" panose="02020603050405020304" pitchFamily="18" charset="0"/>
              </a:rPr>
              <a:t>I. Vor Gericht</a:t>
            </a:r>
          </a:p>
        </p:txBody>
      </p:sp>
    </p:spTree>
    <p:extLst>
      <p:ext uri="{BB962C8B-B14F-4D97-AF65-F5344CB8AC3E}">
        <p14:creationId xmlns:p14="http://schemas.microsoft.com/office/powerpoint/2010/main" val="379746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004C64-ED08-111A-83DC-F5520D737916}"/>
              </a:ext>
            </a:extLst>
          </p:cNvPr>
          <p:cNvPicPr>
            <a:picLocks noChangeAspect="1"/>
          </p:cNvPicPr>
          <p:nvPr/>
        </p:nvPicPr>
        <p:blipFill>
          <a:blip r:embed="rId2">
            <a:extLst>
              <a:ext uri="{28A0092B-C50C-407E-A947-70E740481C1C}">
                <a14:useLocalDpi xmlns:a14="http://schemas.microsoft.com/office/drawing/2010/main" val="0"/>
              </a:ext>
            </a:extLst>
          </a:blip>
          <a:srcRect r="7217"/>
          <a:stretch/>
        </p:blipFill>
        <p:spPr>
          <a:xfrm>
            <a:off x="4604751" y="0"/>
            <a:ext cx="7587249" cy="6858000"/>
          </a:xfrm>
          <a:prstGeom prst="rect">
            <a:avLst/>
          </a:prstGeom>
        </p:spPr>
      </p:pic>
      <p:sp>
        <p:nvSpPr>
          <p:cNvPr id="2" name="Textfeld 1">
            <a:extLst>
              <a:ext uri="{FF2B5EF4-FFF2-40B4-BE49-F238E27FC236}">
                <a16:creationId xmlns:a16="http://schemas.microsoft.com/office/drawing/2014/main" id="{6B120245-D925-56A9-82DE-8C310505161A}"/>
              </a:ext>
            </a:extLst>
          </p:cNvPr>
          <p:cNvSpPr txBox="1"/>
          <p:nvPr/>
        </p:nvSpPr>
        <p:spPr>
          <a:xfrm>
            <a:off x="1125416" y="1120676"/>
            <a:ext cx="7587248" cy="2308324"/>
          </a:xfrm>
          <a:prstGeom prst="rect">
            <a:avLst/>
          </a:prstGeom>
          <a:solidFill>
            <a:schemeClr val="accent1">
              <a:lumMod val="20000"/>
              <a:lumOff val="80000"/>
            </a:schemeClr>
          </a:solidFill>
        </p:spPr>
        <p:txBody>
          <a:bodyPr wrap="square" rtlCol="0">
            <a:spAutoFit/>
          </a:bodyPr>
          <a:lstStyle/>
          <a:p>
            <a:r>
              <a:rPr lang="de-DE" sz="7200" dirty="0">
                <a:solidFill>
                  <a:schemeClr val="bg1"/>
                </a:solidFill>
                <a:latin typeface="Times New Roman" panose="02020603050405020304" pitchFamily="18" charset="0"/>
                <a:cs typeface="Times New Roman" panose="02020603050405020304" pitchFamily="18" charset="0"/>
              </a:rPr>
              <a:t>II. Geliebte Welt </a:t>
            </a:r>
          </a:p>
          <a:p>
            <a:r>
              <a:rPr lang="de-DE" sz="7200" dirty="0">
                <a:solidFill>
                  <a:schemeClr val="bg1"/>
                </a:solidFill>
                <a:latin typeface="Times New Roman" panose="02020603050405020304" pitchFamily="18" charset="0"/>
                <a:cs typeface="Times New Roman" panose="02020603050405020304" pitchFamily="18" charset="0"/>
              </a:rPr>
              <a:t>     – und das Kreuz</a:t>
            </a:r>
          </a:p>
        </p:txBody>
      </p:sp>
    </p:spTree>
    <p:extLst>
      <p:ext uri="{BB962C8B-B14F-4D97-AF65-F5344CB8AC3E}">
        <p14:creationId xmlns:p14="http://schemas.microsoft.com/office/powerpoint/2010/main" val="1083549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004C64-ED08-111A-83DC-F5520D737916}"/>
              </a:ext>
            </a:extLst>
          </p:cNvPr>
          <p:cNvPicPr>
            <a:picLocks noChangeAspect="1"/>
          </p:cNvPicPr>
          <p:nvPr/>
        </p:nvPicPr>
        <p:blipFill>
          <a:blip r:embed="rId2">
            <a:extLst>
              <a:ext uri="{28A0092B-C50C-407E-A947-70E740481C1C}">
                <a14:useLocalDpi xmlns:a14="http://schemas.microsoft.com/office/drawing/2010/main" val="0"/>
              </a:ext>
            </a:extLst>
          </a:blip>
          <a:srcRect r="7217"/>
          <a:stretch/>
        </p:blipFill>
        <p:spPr>
          <a:xfrm>
            <a:off x="4604751" y="0"/>
            <a:ext cx="7587249" cy="6858000"/>
          </a:xfrm>
          <a:prstGeom prst="rect">
            <a:avLst/>
          </a:prstGeom>
        </p:spPr>
      </p:pic>
      <p:sp>
        <p:nvSpPr>
          <p:cNvPr id="2" name="Textfeld 1">
            <a:extLst>
              <a:ext uri="{FF2B5EF4-FFF2-40B4-BE49-F238E27FC236}">
                <a16:creationId xmlns:a16="http://schemas.microsoft.com/office/drawing/2014/main" id="{6B120245-D925-56A9-82DE-8C310505161A}"/>
              </a:ext>
            </a:extLst>
          </p:cNvPr>
          <p:cNvSpPr txBox="1"/>
          <p:nvPr/>
        </p:nvSpPr>
        <p:spPr>
          <a:xfrm>
            <a:off x="1125416" y="1120676"/>
            <a:ext cx="7587248" cy="2308324"/>
          </a:xfrm>
          <a:prstGeom prst="rect">
            <a:avLst/>
          </a:prstGeom>
          <a:solidFill>
            <a:schemeClr val="accent1">
              <a:lumMod val="20000"/>
              <a:lumOff val="80000"/>
            </a:schemeClr>
          </a:solidFill>
        </p:spPr>
        <p:txBody>
          <a:bodyPr wrap="square" rtlCol="0">
            <a:spAutoFit/>
          </a:bodyPr>
          <a:lstStyle/>
          <a:p>
            <a:r>
              <a:rPr lang="de-DE" sz="7200" dirty="0">
                <a:solidFill>
                  <a:schemeClr val="bg1"/>
                </a:solidFill>
                <a:latin typeface="Times New Roman" panose="02020603050405020304" pitchFamily="18" charset="0"/>
                <a:cs typeface="Times New Roman" panose="02020603050405020304" pitchFamily="18" charset="0"/>
              </a:rPr>
              <a:t>II. Geliebte Welt </a:t>
            </a:r>
          </a:p>
          <a:p>
            <a:r>
              <a:rPr lang="de-DE" sz="7200" dirty="0">
                <a:solidFill>
                  <a:schemeClr val="bg1"/>
                </a:solidFill>
                <a:latin typeface="Times New Roman" panose="02020603050405020304" pitchFamily="18" charset="0"/>
                <a:cs typeface="Times New Roman" panose="02020603050405020304" pitchFamily="18" charset="0"/>
              </a:rPr>
              <a:t>     – und das Kreuz</a:t>
            </a:r>
          </a:p>
        </p:txBody>
      </p:sp>
      <p:sp>
        <p:nvSpPr>
          <p:cNvPr id="5" name="Textfeld 4">
            <a:extLst>
              <a:ext uri="{FF2B5EF4-FFF2-40B4-BE49-F238E27FC236}">
                <a16:creationId xmlns:a16="http://schemas.microsoft.com/office/drawing/2014/main" id="{4061F5E1-F9AD-3A4F-5304-EBAA46BEC60C}"/>
              </a:ext>
            </a:extLst>
          </p:cNvPr>
          <p:cNvSpPr txBox="1"/>
          <p:nvPr/>
        </p:nvSpPr>
        <p:spPr>
          <a:xfrm>
            <a:off x="1125416" y="3740921"/>
            <a:ext cx="6435969" cy="2308324"/>
          </a:xfrm>
          <a:prstGeom prst="rect">
            <a:avLst/>
          </a:prstGeom>
          <a:solidFill>
            <a:schemeClr val="accent1">
              <a:lumMod val="20000"/>
              <a:lumOff val="80000"/>
              <a:alpha val="66000"/>
            </a:schemeClr>
          </a:solidFill>
        </p:spPr>
        <p:txBody>
          <a:bodyPr wrap="square">
            <a:spAutoFit/>
          </a:bodyPr>
          <a:lstStyle/>
          <a:p>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„Also hat Gott die Welt geliebt, </a:t>
            </a:r>
          </a:p>
          <a:p>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auf dass alle, die an ihn glauben,</a:t>
            </a:r>
          </a:p>
          <a:p>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nicht verloren werden, </a:t>
            </a:r>
          </a:p>
          <a:p>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sondern das ewige Leben haben.“ </a:t>
            </a:r>
            <a:endParaRPr lang="de-DE" sz="3600" dirty="0">
              <a:solidFill>
                <a:srgbClr val="002060"/>
              </a:solidFill>
            </a:endParaRPr>
          </a:p>
        </p:txBody>
      </p:sp>
    </p:spTree>
    <p:extLst>
      <p:ext uri="{BB962C8B-B14F-4D97-AF65-F5344CB8AC3E}">
        <p14:creationId xmlns:p14="http://schemas.microsoft.com/office/powerpoint/2010/main" val="1220805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7004C64-ED08-111A-83DC-F5520D737916}"/>
              </a:ext>
            </a:extLst>
          </p:cNvPr>
          <p:cNvPicPr>
            <a:picLocks noChangeAspect="1"/>
          </p:cNvPicPr>
          <p:nvPr/>
        </p:nvPicPr>
        <p:blipFill>
          <a:blip r:embed="rId2">
            <a:extLst>
              <a:ext uri="{28A0092B-C50C-407E-A947-70E740481C1C}">
                <a14:useLocalDpi xmlns:a14="http://schemas.microsoft.com/office/drawing/2010/main" val="0"/>
              </a:ext>
            </a:extLst>
          </a:blip>
          <a:srcRect r="7217"/>
          <a:stretch/>
        </p:blipFill>
        <p:spPr>
          <a:xfrm>
            <a:off x="4604751" y="0"/>
            <a:ext cx="7587249" cy="6858000"/>
          </a:xfrm>
          <a:prstGeom prst="rect">
            <a:avLst/>
          </a:prstGeom>
        </p:spPr>
      </p:pic>
      <p:sp>
        <p:nvSpPr>
          <p:cNvPr id="2" name="Textfeld 1">
            <a:extLst>
              <a:ext uri="{FF2B5EF4-FFF2-40B4-BE49-F238E27FC236}">
                <a16:creationId xmlns:a16="http://schemas.microsoft.com/office/drawing/2014/main" id="{6B120245-D925-56A9-82DE-8C310505161A}"/>
              </a:ext>
            </a:extLst>
          </p:cNvPr>
          <p:cNvSpPr txBox="1"/>
          <p:nvPr/>
        </p:nvSpPr>
        <p:spPr>
          <a:xfrm>
            <a:off x="1125416" y="1120676"/>
            <a:ext cx="7587248" cy="2308324"/>
          </a:xfrm>
          <a:prstGeom prst="rect">
            <a:avLst/>
          </a:prstGeom>
          <a:solidFill>
            <a:schemeClr val="accent1">
              <a:lumMod val="20000"/>
              <a:lumOff val="80000"/>
            </a:schemeClr>
          </a:solidFill>
        </p:spPr>
        <p:txBody>
          <a:bodyPr wrap="square" rtlCol="0">
            <a:spAutoFit/>
          </a:bodyPr>
          <a:lstStyle/>
          <a:p>
            <a:r>
              <a:rPr lang="de-DE" sz="7200" dirty="0">
                <a:solidFill>
                  <a:schemeClr val="bg1"/>
                </a:solidFill>
                <a:latin typeface="Times New Roman" panose="02020603050405020304" pitchFamily="18" charset="0"/>
                <a:cs typeface="Times New Roman" panose="02020603050405020304" pitchFamily="18" charset="0"/>
              </a:rPr>
              <a:t>II. Geliebte Welt </a:t>
            </a:r>
          </a:p>
          <a:p>
            <a:r>
              <a:rPr lang="de-DE" sz="7200" dirty="0">
                <a:solidFill>
                  <a:schemeClr val="bg1"/>
                </a:solidFill>
                <a:latin typeface="Times New Roman" panose="02020603050405020304" pitchFamily="18" charset="0"/>
                <a:cs typeface="Times New Roman" panose="02020603050405020304" pitchFamily="18" charset="0"/>
              </a:rPr>
              <a:t>     – und das Kreuz</a:t>
            </a:r>
          </a:p>
        </p:txBody>
      </p:sp>
      <p:sp>
        <p:nvSpPr>
          <p:cNvPr id="4" name="Textfeld 3">
            <a:extLst>
              <a:ext uri="{FF2B5EF4-FFF2-40B4-BE49-F238E27FC236}">
                <a16:creationId xmlns:a16="http://schemas.microsoft.com/office/drawing/2014/main" id="{35D0ADBA-502A-F199-9306-190304B06AEC}"/>
              </a:ext>
            </a:extLst>
          </p:cNvPr>
          <p:cNvSpPr txBox="1"/>
          <p:nvPr/>
        </p:nvSpPr>
        <p:spPr>
          <a:xfrm>
            <a:off x="1125416" y="3740921"/>
            <a:ext cx="6435969" cy="1200329"/>
          </a:xfrm>
          <a:prstGeom prst="rect">
            <a:avLst/>
          </a:prstGeom>
          <a:solidFill>
            <a:schemeClr val="accent1">
              <a:lumMod val="20000"/>
              <a:lumOff val="80000"/>
              <a:alpha val="66000"/>
            </a:schemeClr>
          </a:solidFill>
        </p:spPr>
        <p:txBody>
          <a:bodyPr wrap="square">
            <a:spAutoFit/>
          </a:bodyPr>
          <a:lstStyle/>
          <a:p>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Gott = </a:t>
            </a:r>
            <a:r>
              <a:rPr lang="de-DE" sz="3600" dirty="0" err="1">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muhibb</a:t>
            </a:r>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 al-</a:t>
            </a:r>
            <a:r>
              <a:rPr lang="de-DE" sz="3600" dirty="0" err="1">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bashar</a:t>
            </a:r>
            <a:endPar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endParaRPr>
          </a:p>
          <a:p>
            <a:r>
              <a:rPr lang="de-DE" sz="3600" dirty="0">
                <a:solidFill>
                  <a:srgbClr val="002060"/>
                </a:solidFill>
                <a:effectLst/>
                <a:latin typeface="Times New Roman" panose="02020603050405020304" pitchFamily="18" charset="0"/>
                <a:ea typeface="Times New Roman" panose="02020603050405020304" pitchFamily="18" charset="0"/>
                <a:cs typeface="Helvetica" panose="020B0604020202020204" pitchFamily="34" charset="0"/>
              </a:rPr>
              <a:t>           der Menschenliebende </a:t>
            </a:r>
            <a:endParaRPr lang="de-DE" sz="3600" dirty="0">
              <a:solidFill>
                <a:srgbClr val="002060"/>
              </a:solidFill>
            </a:endParaRPr>
          </a:p>
        </p:txBody>
      </p:sp>
    </p:spTree>
    <p:extLst>
      <p:ext uri="{BB962C8B-B14F-4D97-AF65-F5344CB8AC3E}">
        <p14:creationId xmlns:p14="http://schemas.microsoft.com/office/powerpoint/2010/main" val="517543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ED553DA-190D-39F6-27ED-D833A6F89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976" y="0"/>
            <a:ext cx="8376047" cy="6858000"/>
          </a:xfrm>
          <a:prstGeom prst="rect">
            <a:avLst/>
          </a:prstGeom>
        </p:spPr>
      </p:pic>
    </p:spTree>
    <p:extLst>
      <p:ext uri="{BB962C8B-B14F-4D97-AF65-F5344CB8AC3E}">
        <p14:creationId xmlns:p14="http://schemas.microsoft.com/office/powerpoint/2010/main" val="2920741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E4A2AAE-E704-1CFD-8E15-EBD44AB89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269" y="79237"/>
            <a:ext cx="6713199" cy="6699526"/>
          </a:xfrm>
          <a:prstGeom prst="rect">
            <a:avLst/>
          </a:prstGeom>
        </p:spPr>
      </p:pic>
    </p:spTree>
    <p:extLst>
      <p:ext uri="{BB962C8B-B14F-4D97-AF65-F5344CB8AC3E}">
        <p14:creationId xmlns:p14="http://schemas.microsoft.com/office/powerpoint/2010/main" val="307646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E2E743E-B00E-8B7C-019C-B08E4C339D9F}"/>
              </a:ext>
            </a:extLst>
          </p:cNvPr>
          <p:cNvPicPr>
            <a:picLocks noChangeAspect="1"/>
          </p:cNvPicPr>
          <p:nvPr/>
        </p:nvPicPr>
        <p:blipFill>
          <a:blip r:embed="rId2">
            <a:extLst>
              <a:ext uri="{28A0092B-C50C-407E-A947-70E740481C1C}">
                <a14:useLocalDpi xmlns:a14="http://schemas.microsoft.com/office/drawing/2010/main" val="0"/>
              </a:ext>
            </a:extLst>
          </a:blip>
          <a:srcRect b="5121"/>
          <a:stretch/>
        </p:blipFill>
        <p:spPr>
          <a:xfrm>
            <a:off x="576521" y="0"/>
            <a:ext cx="10828986" cy="6858000"/>
          </a:xfrm>
          <a:prstGeom prst="rect">
            <a:avLst/>
          </a:prstGeom>
        </p:spPr>
      </p:pic>
    </p:spTree>
    <p:extLst>
      <p:ext uri="{BB962C8B-B14F-4D97-AF65-F5344CB8AC3E}">
        <p14:creationId xmlns:p14="http://schemas.microsoft.com/office/powerpoint/2010/main" val="232320431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315</Words>
  <Application>Microsoft Office PowerPoint</Application>
  <PresentationFormat>Breitbild</PresentationFormat>
  <Paragraphs>38</Paragraphs>
  <Slides>21</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vt:lpstr>
      <vt:lpstr>Calibri</vt:lpstr>
      <vt:lpstr>Calibri Light</vt:lpstr>
      <vt:lpstr>Constantia</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Heidi Josua</dc:creator>
  <cp:lastModifiedBy>Heidi Josua</cp:lastModifiedBy>
  <cp:revision>4</cp:revision>
  <dcterms:created xsi:type="dcterms:W3CDTF">2024-09-22T09:09:57Z</dcterms:created>
  <dcterms:modified xsi:type="dcterms:W3CDTF">2024-09-24T11:08:05Z</dcterms:modified>
</cp:coreProperties>
</file>